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57" r:id="rId3"/>
    <p:sldId id="259" r:id="rId4"/>
    <p:sldId id="267" r:id="rId5"/>
    <p:sldId id="260" r:id="rId6"/>
    <p:sldId id="270" r:id="rId7"/>
    <p:sldId id="271" r:id="rId8"/>
    <p:sldId id="269" r:id="rId9"/>
    <p:sldId id="272" r:id="rId10"/>
    <p:sldId id="261" r:id="rId11"/>
    <p:sldId id="262" r:id="rId12"/>
    <p:sldId id="268" r:id="rId13"/>
    <p:sldId id="264" r:id="rId14"/>
    <p:sldId id="265" r:id="rId15"/>
    <p:sldId id="266"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82" autoAdjust="0"/>
    <p:restoredTop sz="74686" autoAdjust="0"/>
  </p:normalViewPr>
  <p:slideViewPr>
    <p:cSldViewPr snapToGrid="0">
      <p:cViewPr varScale="1">
        <p:scale>
          <a:sx n="55" d="100"/>
          <a:sy n="55" d="100"/>
        </p:scale>
        <p:origin x="336"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presProps" Target="presProps.xml" /><Relationship Id="rId3" Type="http://schemas.openxmlformats.org/officeDocument/2006/relationships/slide" Target="slides/slide2.xml" /><Relationship Id="rId21" Type="http://schemas.openxmlformats.org/officeDocument/2006/relationships/tableStyles" Target="tableStyles.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notesMaster" Target="notesMasters/notesMaster1.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theme" Target="theme/them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10" Type="http://schemas.openxmlformats.org/officeDocument/2006/relationships/slide" Target="slides/slide9.xml" /><Relationship Id="rId19" Type="http://schemas.openxmlformats.org/officeDocument/2006/relationships/viewProps" Target="viewProp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765C4C-B527-41F2-8D30-BD5C1E695557}" type="datetimeFigureOut">
              <a:rPr lang="en-US" smtClean="0"/>
              <a:t>4/3/2021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5641FF-96AF-40D2-9A56-1A309470109B}" type="slidenum">
              <a:rPr lang="en-US" smtClean="0"/>
              <a:t>‹#›</a:t>
            </a:fld>
            <a:endParaRPr lang="en-US"/>
          </a:p>
        </p:txBody>
      </p:sp>
    </p:spTree>
    <p:extLst>
      <p:ext uri="{BB962C8B-B14F-4D97-AF65-F5344CB8AC3E}">
        <p14:creationId xmlns:p14="http://schemas.microsoft.com/office/powerpoint/2010/main" val="33873901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 /><Relationship Id="rId1" Type="http://schemas.openxmlformats.org/officeDocument/2006/relationships/notesMaster" Target="../notesMasters/notesMaster1.xml" /></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 /><Relationship Id="rId1" Type="http://schemas.openxmlformats.org/officeDocument/2006/relationships/notesMaster" Target="../notesMasters/notesMaster1.xml" /></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 /><Relationship Id="rId1" Type="http://schemas.openxmlformats.org/officeDocument/2006/relationships/notesMaster" Target="../notesMasters/notesMaster1.xml" /></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Early childhood is important as it shapes the emotional, social and educational development of a child. These skills are essential in the advancement of a child's life and improvement of their cognitive and educational skills. Observation of a child at early stages helps to identify the special needs that a child has developed.</a:t>
            </a:r>
          </a:p>
          <a:p>
            <a:r>
              <a:rPr lang="en-US" dirty="0"/>
              <a:t>Better understanding of a child is  achieved through observation of the child at early stages. Observation provides a platform for learning which is key in the improvement of a child's education. The cognitive development of a child such as the learning, thinking and development are learned at these formative years (Wright, 2011). </a:t>
            </a:r>
          </a:p>
          <a:p>
            <a:endParaRPr lang="en-US" dirty="0"/>
          </a:p>
        </p:txBody>
      </p:sp>
      <p:sp>
        <p:nvSpPr>
          <p:cNvPr id="4" name="Slide Number Placeholder 3"/>
          <p:cNvSpPr>
            <a:spLocks noGrp="1"/>
          </p:cNvSpPr>
          <p:nvPr>
            <p:ph type="sldNum" sz="quarter" idx="5"/>
          </p:nvPr>
        </p:nvSpPr>
        <p:spPr/>
        <p:txBody>
          <a:bodyPr/>
          <a:lstStyle/>
          <a:p>
            <a:fld id="{505641FF-96AF-40D2-9A56-1A309470109B}" type="slidenum">
              <a:rPr lang="en-US" smtClean="0"/>
              <a:t>2</a:t>
            </a:fld>
            <a:endParaRPr lang="en-US"/>
          </a:p>
        </p:txBody>
      </p:sp>
    </p:spTree>
    <p:extLst>
      <p:ext uri="{BB962C8B-B14F-4D97-AF65-F5344CB8AC3E}">
        <p14:creationId xmlns:p14="http://schemas.microsoft.com/office/powerpoint/2010/main" val="29639351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000000"/>
                </a:solidFill>
                <a:effectLst/>
                <a:latin typeface="Times New Roman" panose="02020603050405020304" pitchFamily="18" charset="0"/>
              </a:rPr>
              <a:t>The evaluation of early childhood has changed over time. First of all, evaluation process entails gathering relevant information about the child, reviewing their information and using the plan in educational activities to help the child understand several factors that can advance their learning process. Due to the change of the competency based curriculum, the observation and documentation of the child’s work and performance evaluation have changed. Currently, child’s evaluation often entails the reflection and recording of child’s work over time. Using data driven assessment has always helped to evaluate the performance of the child. In addition, the use of the data driven methodologies always helps to inform the teacher about the child’s specific needs and developing tools that are suitable to helping this specific child</a:t>
            </a:r>
            <a:endParaRPr lang="en-US" dirty="0"/>
          </a:p>
        </p:txBody>
      </p:sp>
      <p:sp>
        <p:nvSpPr>
          <p:cNvPr id="4" name="Slide Number Placeholder 3"/>
          <p:cNvSpPr>
            <a:spLocks noGrp="1"/>
          </p:cNvSpPr>
          <p:nvPr>
            <p:ph type="sldNum" sz="quarter" idx="5"/>
          </p:nvPr>
        </p:nvSpPr>
        <p:spPr/>
        <p:txBody>
          <a:bodyPr/>
          <a:lstStyle/>
          <a:p>
            <a:fld id="{505641FF-96AF-40D2-9A56-1A309470109B}" type="slidenum">
              <a:rPr lang="en-US" smtClean="0"/>
              <a:t>11</a:t>
            </a:fld>
            <a:endParaRPr lang="en-US"/>
          </a:p>
        </p:txBody>
      </p:sp>
    </p:spTree>
    <p:extLst>
      <p:ext uri="{BB962C8B-B14F-4D97-AF65-F5344CB8AC3E}">
        <p14:creationId xmlns:p14="http://schemas.microsoft.com/office/powerpoint/2010/main" val="35007262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Setting up classes of children with special needs and disabilities can be achieved through the following:</a:t>
            </a:r>
          </a:p>
          <a:p>
            <a:pPr>
              <a:buFont typeface="Wingdings" panose="05000000000000000000" pitchFamily="2" charset="2"/>
              <a:buChar char="§"/>
            </a:pPr>
            <a:r>
              <a:rPr lang="en-US" dirty="0"/>
              <a:t>Construct learning centers for each child so as to identify the special needs of every child. It is always important to identify special needs of every child.</a:t>
            </a:r>
          </a:p>
          <a:p>
            <a:pPr>
              <a:buFont typeface="Wingdings" panose="05000000000000000000" pitchFamily="2" charset="2"/>
              <a:buChar char="§"/>
            </a:pPr>
            <a:r>
              <a:rPr lang="en-US" dirty="0"/>
              <a:t>Create independent work stations for every child is essential for improvement of the special needs that would encourage the understanding of the special needs for the children. In addition, creating working stations for every child. This helps to improve the understanding of the special needs of every child (Snow &amp; Van, 2018). </a:t>
            </a:r>
          </a:p>
          <a:p>
            <a:endParaRPr lang="en-US" dirty="0"/>
          </a:p>
        </p:txBody>
      </p:sp>
      <p:sp>
        <p:nvSpPr>
          <p:cNvPr id="4" name="Slide Number Placeholder 3"/>
          <p:cNvSpPr>
            <a:spLocks noGrp="1"/>
          </p:cNvSpPr>
          <p:nvPr>
            <p:ph type="sldNum" sz="quarter" idx="5"/>
          </p:nvPr>
        </p:nvSpPr>
        <p:spPr/>
        <p:txBody>
          <a:bodyPr/>
          <a:lstStyle/>
          <a:p>
            <a:fld id="{505641FF-96AF-40D2-9A56-1A309470109B}" type="slidenum">
              <a:rPr lang="en-US" smtClean="0"/>
              <a:t>12</a:t>
            </a:fld>
            <a:endParaRPr lang="en-US"/>
          </a:p>
        </p:txBody>
      </p:sp>
    </p:spTree>
    <p:extLst>
      <p:ext uri="{BB962C8B-B14F-4D97-AF65-F5344CB8AC3E}">
        <p14:creationId xmlns:p14="http://schemas.microsoft.com/office/powerpoint/2010/main" val="11914715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000000"/>
                </a:solidFill>
                <a:effectLst/>
                <a:latin typeface="Times New Roman" panose="02020603050405020304" pitchFamily="18" charset="0"/>
              </a:rPr>
              <a:t>The basic principle in early hood child education should always be based on the commitment to enhance ethical values in the development of the child. The core values such as ensuring that there is adequate preparation of the child before the evaluation process is one of the main factors that can be used to ensure that the child has achieved their outlined success. This would always help to ensure that the child has achieved competent success in their performance. The trends in the evaluation of early childhood education involves using process based evaluation, goals based and even outcome based. This involves setting goals to be accomplished by the child. Once the outcomes have been established, it is easy to improve the learning process of the child hence improving their competence in the classroom. This knowledge helps the child to accomplish their set objectives hence improving the child’s accomplishments </a:t>
            </a:r>
            <a:endParaRPr lang="en-US" dirty="0"/>
          </a:p>
        </p:txBody>
      </p:sp>
      <p:sp>
        <p:nvSpPr>
          <p:cNvPr id="4" name="Slide Number Placeholder 3"/>
          <p:cNvSpPr>
            <a:spLocks noGrp="1"/>
          </p:cNvSpPr>
          <p:nvPr>
            <p:ph type="sldNum" sz="quarter" idx="5"/>
          </p:nvPr>
        </p:nvSpPr>
        <p:spPr/>
        <p:txBody>
          <a:bodyPr/>
          <a:lstStyle/>
          <a:p>
            <a:fld id="{505641FF-96AF-40D2-9A56-1A309470109B}" type="slidenum">
              <a:rPr lang="en-US" smtClean="0"/>
              <a:t>13</a:t>
            </a:fld>
            <a:endParaRPr lang="en-US"/>
          </a:p>
        </p:txBody>
      </p:sp>
    </p:spTree>
    <p:extLst>
      <p:ext uri="{BB962C8B-B14F-4D97-AF65-F5344CB8AC3E}">
        <p14:creationId xmlns:p14="http://schemas.microsoft.com/office/powerpoint/2010/main" val="40844541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000000"/>
                </a:solidFill>
                <a:effectLst/>
                <a:latin typeface="Times New Roman" panose="02020603050405020304" pitchFamily="18" charset="0"/>
              </a:rPr>
              <a:t>To sum it up, the evaluation of children aged between ages of 3 to 5 years has transformed over the years. </a:t>
            </a:r>
          </a:p>
          <a:p>
            <a:r>
              <a:rPr lang="en-US" b="0" i="0" dirty="0">
                <a:solidFill>
                  <a:srgbClr val="000000"/>
                </a:solidFill>
                <a:effectLst/>
                <a:latin typeface="Times New Roman" panose="02020603050405020304" pitchFamily="18" charset="0"/>
              </a:rPr>
              <a:t>Several assessment tools have been developed to help provide sufficient evaluation processes that help in the identification of core competencies among children. </a:t>
            </a:r>
          </a:p>
          <a:p>
            <a:r>
              <a:rPr lang="en-US" b="0" i="0" dirty="0">
                <a:solidFill>
                  <a:srgbClr val="000000"/>
                </a:solidFill>
                <a:effectLst/>
                <a:latin typeface="Times New Roman" panose="02020603050405020304" pitchFamily="18" charset="0"/>
              </a:rPr>
              <a:t>The use of needs based evaluation and goal oriented assessments have always helped to transform how children are evaluated. This has always helped to change the perspectives of children in relation to their evaluation techniques</a:t>
            </a:r>
            <a:endParaRPr lang="en-US" dirty="0"/>
          </a:p>
          <a:p>
            <a:endParaRPr lang="en-US" dirty="0"/>
          </a:p>
        </p:txBody>
      </p:sp>
      <p:sp>
        <p:nvSpPr>
          <p:cNvPr id="4" name="Slide Number Placeholder 3"/>
          <p:cNvSpPr>
            <a:spLocks noGrp="1"/>
          </p:cNvSpPr>
          <p:nvPr>
            <p:ph type="sldNum" sz="quarter" idx="5"/>
          </p:nvPr>
        </p:nvSpPr>
        <p:spPr/>
        <p:txBody>
          <a:bodyPr/>
          <a:lstStyle/>
          <a:p>
            <a:fld id="{505641FF-96AF-40D2-9A56-1A309470109B}" type="slidenum">
              <a:rPr lang="en-US" smtClean="0"/>
              <a:t>14</a:t>
            </a:fld>
            <a:endParaRPr lang="en-US"/>
          </a:p>
        </p:txBody>
      </p:sp>
    </p:spTree>
    <p:extLst>
      <p:ext uri="{BB962C8B-B14F-4D97-AF65-F5344CB8AC3E}">
        <p14:creationId xmlns:p14="http://schemas.microsoft.com/office/powerpoint/2010/main" val="34320561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Documentation is key in providing advanced learning for a child. The process of documentation always guides the child to advance their learning and develop the ability of the child to improve their learning outcomes. Documentation is key in advancing the learning processes and outcomes in a child. The observer of the child is able to keep progress of the child’s development. Any special needs from the child are learned and observed in the early stages. The learned skills are documented early in advance hence guiding the child to improve their learning processes and outcomes. The language and literacy development from the child is improved early in advance which is essential for improved learning processes</a:t>
            </a:r>
          </a:p>
        </p:txBody>
      </p:sp>
      <p:sp>
        <p:nvSpPr>
          <p:cNvPr id="4" name="Slide Number Placeholder 3"/>
          <p:cNvSpPr>
            <a:spLocks noGrp="1"/>
          </p:cNvSpPr>
          <p:nvPr>
            <p:ph type="sldNum" sz="quarter" idx="5"/>
          </p:nvPr>
        </p:nvSpPr>
        <p:spPr/>
        <p:txBody>
          <a:bodyPr/>
          <a:lstStyle/>
          <a:p>
            <a:fld id="{505641FF-96AF-40D2-9A56-1A309470109B}" type="slidenum">
              <a:rPr lang="en-US" smtClean="0"/>
              <a:t>3</a:t>
            </a:fld>
            <a:endParaRPr lang="en-US"/>
          </a:p>
        </p:txBody>
      </p:sp>
    </p:spTree>
    <p:extLst>
      <p:ext uri="{BB962C8B-B14F-4D97-AF65-F5344CB8AC3E}">
        <p14:creationId xmlns:p14="http://schemas.microsoft.com/office/powerpoint/2010/main" val="8874966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several facets of life that are tracked in a child during their early childhood development. These areas include the social, cognitive, emotional and literacy development. </a:t>
            </a:r>
          </a:p>
        </p:txBody>
      </p:sp>
      <p:sp>
        <p:nvSpPr>
          <p:cNvPr id="4" name="Slide Number Placeholder 3"/>
          <p:cNvSpPr>
            <a:spLocks noGrp="1"/>
          </p:cNvSpPr>
          <p:nvPr>
            <p:ph type="sldNum" sz="quarter" idx="5"/>
          </p:nvPr>
        </p:nvSpPr>
        <p:spPr/>
        <p:txBody>
          <a:bodyPr/>
          <a:lstStyle/>
          <a:p>
            <a:fld id="{505641FF-96AF-40D2-9A56-1A309470109B}" type="slidenum">
              <a:rPr lang="en-US" smtClean="0"/>
              <a:t>4</a:t>
            </a:fld>
            <a:endParaRPr lang="en-US"/>
          </a:p>
        </p:txBody>
      </p:sp>
    </p:spTree>
    <p:extLst>
      <p:ext uri="{BB962C8B-B14F-4D97-AF65-F5344CB8AC3E}">
        <p14:creationId xmlns:p14="http://schemas.microsoft.com/office/powerpoint/2010/main" val="13832824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effective assessment strategies that can be adopted by young children is asking open ended questions that can be used to deal with challenges that affect the people. The second strategy is to request students to reflect learning process. This helps to provide assessment strategies that help observers to identify their learning processes. Using observation strategies would help to deal with young children to help guide individuals improve the learning outcomes. </a:t>
            </a:r>
          </a:p>
        </p:txBody>
      </p:sp>
      <p:sp>
        <p:nvSpPr>
          <p:cNvPr id="4" name="Slide Number Placeholder 3"/>
          <p:cNvSpPr>
            <a:spLocks noGrp="1"/>
          </p:cNvSpPr>
          <p:nvPr>
            <p:ph type="sldNum" sz="quarter" idx="5"/>
          </p:nvPr>
        </p:nvSpPr>
        <p:spPr/>
        <p:txBody>
          <a:bodyPr/>
          <a:lstStyle/>
          <a:p>
            <a:fld id="{505641FF-96AF-40D2-9A56-1A309470109B}" type="slidenum">
              <a:rPr lang="en-US" smtClean="0"/>
              <a:t>5</a:t>
            </a:fld>
            <a:endParaRPr lang="en-US"/>
          </a:p>
        </p:txBody>
      </p:sp>
    </p:spTree>
    <p:extLst>
      <p:ext uri="{BB962C8B-B14F-4D97-AF65-F5344CB8AC3E}">
        <p14:creationId xmlns:p14="http://schemas.microsoft.com/office/powerpoint/2010/main" val="16075389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many types</a:t>
            </a:r>
            <a:r>
              <a:rPr lang="en-US" baseline="0" dirty="0"/>
              <a:t> of observation and testing that can be applied among early childhood students. Some of the most common and efficient ways of improving standardized testing in schools, include formal, informal tests, standardized tests, direct observation and authentic testing. All these forms of testing are important in the identification of a child's progress hence improving progress over time. Most of these forms of testing and evaluation help to provide reliable results for examining a child's behavior and improving their competence in the classroom. The use of these testing methods have been found ton be an efficient way of improving performance and creating a competitive environment for students in the classroom. The need to develop students who have improved their performance is essential for ensuring that these students have become highly efficient.</a:t>
            </a:r>
            <a:endParaRPr lang="en-US" dirty="0"/>
          </a:p>
        </p:txBody>
      </p:sp>
      <p:sp>
        <p:nvSpPr>
          <p:cNvPr id="4" name="Slide Number Placeholder 3"/>
          <p:cNvSpPr>
            <a:spLocks noGrp="1"/>
          </p:cNvSpPr>
          <p:nvPr>
            <p:ph type="sldNum" sz="quarter" idx="10"/>
          </p:nvPr>
        </p:nvSpPr>
        <p:spPr/>
        <p:txBody>
          <a:bodyPr/>
          <a:lstStyle/>
          <a:p>
            <a:fld id="{505641FF-96AF-40D2-9A56-1A309470109B}" type="slidenum">
              <a:rPr lang="en-US" smtClean="0"/>
              <a:t>6</a:t>
            </a:fld>
            <a:endParaRPr lang="en-US"/>
          </a:p>
        </p:txBody>
      </p:sp>
    </p:spTree>
    <p:extLst>
      <p:ext uri="{BB962C8B-B14F-4D97-AF65-F5344CB8AC3E}">
        <p14:creationId xmlns:p14="http://schemas.microsoft.com/office/powerpoint/2010/main" val="36099323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so many benefits gained from the early childhood observation. Through observation, it is easy to understand the special needs of the child. This can always help to improve the understanding of the child’s behavior and actions in the society. The early knowledge is key in the development of the child's cognitive abilities and skills. The early childhood observation  helps to provide sufficient understanding of the child’s behavior. In addition, it helps to identify the special needs of  child. Skills of a child can be better documented through observation. The sense of knowledge, skills and learning from the child is improved (</a:t>
            </a:r>
            <a:r>
              <a:rPr lang="en-US" sz="1200" b="0" i="0" dirty="0">
                <a:solidFill>
                  <a:srgbClr val="000000"/>
                </a:solidFill>
                <a:effectLst/>
                <a:latin typeface="Times New Roman" panose="02020603050405020304" pitchFamily="18" charset="0"/>
                <a:cs typeface="Times New Roman" panose="02020603050405020304" pitchFamily="18" charset="0"/>
              </a:rPr>
              <a:t>Angelika &amp; Amy, et al., 2017). </a:t>
            </a:r>
            <a:endParaRPr lang="en-US" dirty="0"/>
          </a:p>
          <a:p>
            <a:endParaRPr lang="en-US" dirty="0"/>
          </a:p>
        </p:txBody>
      </p:sp>
      <p:sp>
        <p:nvSpPr>
          <p:cNvPr id="4" name="Slide Number Placeholder 3"/>
          <p:cNvSpPr>
            <a:spLocks noGrp="1"/>
          </p:cNvSpPr>
          <p:nvPr>
            <p:ph type="sldNum" sz="quarter" idx="5"/>
          </p:nvPr>
        </p:nvSpPr>
        <p:spPr/>
        <p:txBody>
          <a:bodyPr/>
          <a:lstStyle/>
          <a:p>
            <a:fld id="{505641FF-96AF-40D2-9A56-1A309470109B}" type="slidenum">
              <a:rPr lang="en-US" smtClean="0"/>
              <a:t>7</a:t>
            </a:fld>
            <a:endParaRPr lang="en-US"/>
          </a:p>
        </p:txBody>
      </p:sp>
    </p:spTree>
    <p:extLst>
      <p:ext uri="{BB962C8B-B14F-4D97-AF65-F5344CB8AC3E}">
        <p14:creationId xmlns:p14="http://schemas.microsoft.com/office/powerpoint/2010/main" val="4710980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Standardized testing is aimed at examining the competence among teachers, students and ensures accountability within the society. It is clear that there are many</a:t>
            </a:r>
            <a:r>
              <a:rPr lang="en-US" baseline="0" dirty="0"/>
              <a:t> pros and cons associated with standardized testing in schools. To begin with,  </a:t>
            </a:r>
            <a:r>
              <a:rPr lang="en-US" dirty="0"/>
              <a:t>Standardized testing helps to provide comparisons of performance between different students in schools. Standardized testing helps to provide a good reflection of the students ability in the classroom. This is because</a:t>
            </a:r>
            <a:r>
              <a:rPr lang="en-US" baseline="0" dirty="0"/>
              <a:t> it helps to provide a complete reflection of students performance by identifying major challenges that students face in the classroom. There is a need to develop sufficient results analysis that can help to guide standardized testing to help improve performance. </a:t>
            </a:r>
            <a:r>
              <a:rPr lang="en-US" dirty="0"/>
              <a:t>One of the disadvantages of standardized testing is that it promises results that do not often happen.</a:t>
            </a:r>
          </a:p>
          <a:p>
            <a:r>
              <a:rPr lang="en-US" dirty="0"/>
              <a:t>Standardized testing has also been said to be expensive to implement</a:t>
            </a:r>
            <a:r>
              <a:rPr lang="en-US" baseline="0" dirty="0"/>
              <a:t> (Snow &amp; Van, 2018).</a:t>
            </a:r>
            <a:endParaRPr lang="en-US" dirty="0"/>
          </a:p>
          <a:p>
            <a:endParaRPr lang="en-US" dirty="0"/>
          </a:p>
        </p:txBody>
      </p:sp>
      <p:sp>
        <p:nvSpPr>
          <p:cNvPr id="4" name="Slide Number Placeholder 3"/>
          <p:cNvSpPr>
            <a:spLocks noGrp="1"/>
          </p:cNvSpPr>
          <p:nvPr>
            <p:ph type="sldNum" sz="quarter" idx="10"/>
          </p:nvPr>
        </p:nvSpPr>
        <p:spPr/>
        <p:txBody>
          <a:bodyPr/>
          <a:lstStyle/>
          <a:p>
            <a:fld id="{505641FF-96AF-40D2-9A56-1A309470109B}" type="slidenum">
              <a:rPr lang="en-US" smtClean="0"/>
              <a:t>8</a:t>
            </a:fld>
            <a:endParaRPr lang="en-US"/>
          </a:p>
        </p:txBody>
      </p:sp>
    </p:spTree>
    <p:extLst>
      <p:ext uri="{BB962C8B-B14F-4D97-AF65-F5344CB8AC3E}">
        <p14:creationId xmlns:p14="http://schemas.microsoft.com/office/powerpoint/2010/main" val="25961321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formal tests are data based and systemic testing that helps to provide measure of the child's progress and what they have learned over time</a:t>
            </a:r>
            <a:r>
              <a:rPr lang="en-US" baseline="0" dirty="0"/>
              <a:t>. The formal testing often includes interactions, portfolios and developed means of students learning that can be used to improve the learning outcomes and processes. All these forms of testing are good in guiding to improve the ability of the student to perform well and track their ability in the classroom. </a:t>
            </a:r>
            <a:r>
              <a:rPr lang="en-US" dirty="0"/>
              <a:t>Informal testing is a form of standardized testing that is spontaneously incorporated to measure the progress and development of the students ability with time.</a:t>
            </a:r>
            <a:r>
              <a:rPr lang="en-US" baseline="0" dirty="0"/>
              <a:t> </a:t>
            </a:r>
            <a:r>
              <a:rPr lang="en-US" dirty="0"/>
              <a:t>Formal assessments, data is used to provide measures of conclusions of a test while informal assessments data is not used. Formal assessments have an advantage in providing the ability of progress of a student that can be tracked down over time while informal assessments cannot be tracked down easily. </a:t>
            </a:r>
          </a:p>
        </p:txBody>
      </p:sp>
      <p:sp>
        <p:nvSpPr>
          <p:cNvPr id="4" name="Slide Number Placeholder 3"/>
          <p:cNvSpPr>
            <a:spLocks noGrp="1"/>
          </p:cNvSpPr>
          <p:nvPr>
            <p:ph type="sldNum" sz="quarter" idx="10"/>
          </p:nvPr>
        </p:nvSpPr>
        <p:spPr/>
        <p:txBody>
          <a:bodyPr/>
          <a:lstStyle/>
          <a:p>
            <a:fld id="{505641FF-96AF-40D2-9A56-1A309470109B}" type="slidenum">
              <a:rPr lang="en-US" smtClean="0"/>
              <a:t>9</a:t>
            </a:fld>
            <a:endParaRPr lang="en-US"/>
          </a:p>
        </p:txBody>
      </p:sp>
    </p:spTree>
    <p:extLst>
      <p:ext uri="{BB962C8B-B14F-4D97-AF65-F5344CB8AC3E}">
        <p14:creationId xmlns:p14="http://schemas.microsoft.com/office/powerpoint/2010/main" val="32190924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000000"/>
                </a:solidFill>
                <a:effectLst/>
                <a:latin typeface="Times New Roman" panose="02020603050405020304" pitchFamily="18" charset="0"/>
              </a:rPr>
              <a:t>The trends in the evaluation of early childhood education involves using process based evaluation, goals based and even outcome based. This involves setting goals to be accomplished by the child. Once the outcomes have been established, it is easy to improve the learning process of the child hence improving their competence in the classroom. This knowledge helps the child to accomplish their set objectives hence improving the child’s accomplishments. On the same token, one of the issues that have emerged in the child evaluation process is the examination of the cognitive, behavioral, physical and even developmental issues that affect a child’s development. Some of the issues that have been examined include the process of examining the needs and the strengths of the child. These are essential in the determination of the child’s behavioral performance and also providing critical knowledge of the child’s focus</a:t>
            </a:r>
            <a:endParaRPr lang="en-US" dirty="0"/>
          </a:p>
        </p:txBody>
      </p:sp>
      <p:sp>
        <p:nvSpPr>
          <p:cNvPr id="4" name="Slide Number Placeholder 3"/>
          <p:cNvSpPr>
            <a:spLocks noGrp="1"/>
          </p:cNvSpPr>
          <p:nvPr>
            <p:ph type="sldNum" sz="quarter" idx="5"/>
          </p:nvPr>
        </p:nvSpPr>
        <p:spPr/>
        <p:txBody>
          <a:bodyPr/>
          <a:lstStyle/>
          <a:p>
            <a:fld id="{505641FF-96AF-40D2-9A56-1A309470109B}" type="slidenum">
              <a:rPr lang="en-US" smtClean="0"/>
              <a:t>10</a:t>
            </a:fld>
            <a:endParaRPr lang="en-US"/>
          </a:p>
        </p:txBody>
      </p:sp>
    </p:spTree>
    <p:extLst>
      <p:ext uri="{BB962C8B-B14F-4D97-AF65-F5344CB8AC3E}">
        <p14:creationId xmlns:p14="http://schemas.microsoft.com/office/powerpoint/2010/main" val="3623477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15E47B0-D28A-4C58-BD6D-AD50C228933A}" type="datetimeFigureOut">
              <a:rPr lang="en-US" smtClean="0"/>
              <a:t>4/3/2021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B13945-30C1-49EE-88E9-CFD88B4B16BD}" type="slidenum">
              <a:rPr lang="en-US" smtClean="0"/>
              <a:t>‹#›</a:t>
            </a:fld>
            <a:endParaRPr lang="en-US"/>
          </a:p>
        </p:txBody>
      </p:sp>
    </p:spTree>
    <p:extLst>
      <p:ext uri="{BB962C8B-B14F-4D97-AF65-F5344CB8AC3E}">
        <p14:creationId xmlns:p14="http://schemas.microsoft.com/office/powerpoint/2010/main" val="36829859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15E47B0-D28A-4C58-BD6D-AD50C228933A}" type="datetimeFigureOut">
              <a:rPr lang="en-US" smtClean="0"/>
              <a:t>4/3/2021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B13945-30C1-49EE-88E9-CFD88B4B16BD}" type="slidenum">
              <a:rPr lang="en-US" smtClean="0"/>
              <a:t>‹#›</a:t>
            </a:fld>
            <a:endParaRPr lang="en-US"/>
          </a:p>
        </p:txBody>
      </p:sp>
    </p:spTree>
    <p:extLst>
      <p:ext uri="{BB962C8B-B14F-4D97-AF65-F5344CB8AC3E}">
        <p14:creationId xmlns:p14="http://schemas.microsoft.com/office/powerpoint/2010/main" val="1696265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15E47B0-D28A-4C58-BD6D-AD50C228933A}" type="datetimeFigureOut">
              <a:rPr lang="en-US" smtClean="0"/>
              <a:t>4/3/2021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B13945-30C1-49EE-88E9-CFD88B4B16BD}"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1728673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15E47B0-D28A-4C58-BD6D-AD50C228933A}" type="datetimeFigureOut">
              <a:rPr lang="en-US" smtClean="0"/>
              <a:t>4/3/2021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B13945-30C1-49EE-88E9-CFD88B4B16BD}" type="slidenum">
              <a:rPr lang="en-US" smtClean="0"/>
              <a:t>‹#›</a:t>
            </a:fld>
            <a:endParaRPr lang="en-US"/>
          </a:p>
        </p:txBody>
      </p:sp>
    </p:spTree>
    <p:extLst>
      <p:ext uri="{BB962C8B-B14F-4D97-AF65-F5344CB8AC3E}">
        <p14:creationId xmlns:p14="http://schemas.microsoft.com/office/powerpoint/2010/main" val="13787414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15E47B0-D28A-4C58-BD6D-AD50C228933A}" type="datetimeFigureOut">
              <a:rPr lang="en-US" smtClean="0"/>
              <a:t>4/3/2021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B13945-30C1-49EE-88E9-CFD88B4B16BD}"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0232157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15E47B0-D28A-4C58-BD6D-AD50C228933A}" type="datetimeFigureOut">
              <a:rPr lang="en-US" smtClean="0"/>
              <a:t>4/3/2021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B13945-30C1-49EE-88E9-CFD88B4B16BD}" type="slidenum">
              <a:rPr lang="en-US" smtClean="0"/>
              <a:t>‹#›</a:t>
            </a:fld>
            <a:endParaRPr lang="en-US"/>
          </a:p>
        </p:txBody>
      </p:sp>
    </p:spTree>
    <p:extLst>
      <p:ext uri="{BB962C8B-B14F-4D97-AF65-F5344CB8AC3E}">
        <p14:creationId xmlns:p14="http://schemas.microsoft.com/office/powerpoint/2010/main" val="31546724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15E47B0-D28A-4C58-BD6D-AD50C228933A}" type="datetimeFigureOut">
              <a:rPr lang="en-US" smtClean="0"/>
              <a:t>4/3/2021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B13945-30C1-49EE-88E9-CFD88B4B16BD}" type="slidenum">
              <a:rPr lang="en-US" smtClean="0"/>
              <a:t>‹#›</a:t>
            </a:fld>
            <a:endParaRPr lang="en-US"/>
          </a:p>
        </p:txBody>
      </p:sp>
    </p:spTree>
    <p:extLst>
      <p:ext uri="{BB962C8B-B14F-4D97-AF65-F5344CB8AC3E}">
        <p14:creationId xmlns:p14="http://schemas.microsoft.com/office/powerpoint/2010/main" val="23125630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15E47B0-D28A-4C58-BD6D-AD50C228933A}" type="datetimeFigureOut">
              <a:rPr lang="en-US" smtClean="0"/>
              <a:t>4/3/2021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B13945-30C1-49EE-88E9-CFD88B4B16BD}" type="slidenum">
              <a:rPr lang="en-US" smtClean="0"/>
              <a:t>‹#›</a:t>
            </a:fld>
            <a:endParaRPr lang="en-US"/>
          </a:p>
        </p:txBody>
      </p:sp>
    </p:spTree>
    <p:extLst>
      <p:ext uri="{BB962C8B-B14F-4D97-AF65-F5344CB8AC3E}">
        <p14:creationId xmlns:p14="http://schemas.microsoft.com/office/powerpoint/2010/main" val="11133292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15E47B0-D28A-4C58-BD6D-AD50C228933A}" type="datetimeFigureOut">
              <a:rPr lang="en-US" smtClean="0"/>
              <a:t>4/3/2021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B13945-30C1-49EE-88E9-CFD88B4B16BD}" type="slidenum">
              <a:rPr lang="en-US" smtClean="0"/>
              <a:t>‹#›</a:t>
            </a:fld>
            <a:endParaRPr lang="en-US"/>
          </a:p>
        </p:txBody>
      </p:sp>
    </p:spTree>
    <p:extLst>
      <p:ext uri="{BB962C8B-B14F-4D97-AF65-F5344CB8AC3E}">
        <p14:creationId xmlns:p14="http://schemas.microsoft.com/office/powerpoint/2010/main" val="11905106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15E47B0-D28A-4C58-BD6D-AD50C228933A}" type="datetimeFigureOut">
              <a:rPr lang="en-US" smtClean="0"/>
              <a:t>4/3/2021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B13945-30C1-49EE-88E9-CFD88B4B16BD}" type="slidenum">
              <a:rPr lang="en-US" smtClean="0"/>
              <a:t>‹#›</a:t>
            </a:fld>
            <a:endParaRPr lang="en-US"/>
          </a:p>
        </p:txBody>
      </p:sp>
    </p:spTree>
    <p:extLst>
      <p:ext uri="{BB962C8B-B14F-4D97-AF65-F5344CB8AC3E}">
        <p14:creationId xmlns:p14="http://schemas.microsoft.com/office/powerpoint/2010/main" val="13779644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15E47B0-D28A-4C58-BD6D-AD50C228933A}" type="datetimeFigureOut">
              <a:rPr lang="en-US" smtClean="0"/>
              <a:t>4/3/2021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B13945-30C1-49EE-88E9-CFD88B4B16BD}" type="slidenum">
              <a:rPr lang="en-US" smtClean="0"/>
              <a:t>‹#›</a:t>
            </a:fld>
            <a:endParaRPr lang="en-US"/>
          </a:p>
        </p:txBody>
      </p:sp>
    </p:spTree>
    <p:extLst>
      <p:ext uri="{BB962C8B-B14F-4D97-AF65-F5344CB8AC3E}">
        <p14:creationId xmlns:p14="http://schemas.microsoft.com/office/powerpoint/2010/main" val="15777842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15E47B0-D28A-4C58-BD6D-AD50C228933A}" type="datetimeFigureOut">
              <a:rPr lang="en-US" smtClean="0"/>
              <a:t>4/3/2021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1B13945-30C1-49EE-88E9-CFD88B4B16BD}" type="slidenum">
              <a:rPr lang="en-US" smtClean="0"/>
              <a:t>‹#›</a:t>
            </a:fld>
            <a:endParaRPr lang="en-US"/>
          </a:p>
        </p:txBody>
      </p:sp>
    </p:spTree>
    <p:extLst>
      <p:ext uri="{BB962C8B-B14F-4D97-AF65-F5344CB8AC3E}">
        <p14:creationId xmlns:p14="http://schemas.microsoft.com/office/powerpoint/2010/main" val="38176623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15E47B0-D28A-4C58-BD6D-AD50C228933A}" type="datetimeFigureOut">
              <a:rPr lang="en-US" smtClean="0"/>
              <a:t>4/3/2021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1B13945-30C1-49EE-88E9-CFD88B4B16BD}" type="slidenum">
              <a:rPr lang="en-US" smtClean="0"/>
              <a:t>‹#›</a:t>
            </a:fld>
            <a:endParaRPr lang="en-US"/>
          </a:p>
        </p:txBody>
      </p:sp>
    </p:spTree>
    <p:extLst>
      <p:ext uri="{BB962C8B-B14F-4D97-AF65-F5344CB8AC3E}">
        <p14:creationId xmlns:p14="http://schemas.microsoft.com/office/powerpoint/2010/main" val="10984293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5E47B0-D28A-4C58-BD6D-AD50C228933A}" type="datetimeFigureOut">
              <a:rPr lang="en-US" smtClean="0"/>
              <a:t>4/3/2021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1B13945-30C1-49EE-88E9-CFD88B4B16BD}" type="slidenum">
              <a:rPr lang="en-US" smtClean="0"/>
              <a:t>‹#›</a:t>
            </a:fld>
            <a:endParaRPr lang="en-US"/>
          </a:p>
        </p:txBody>
      </p:sp>
    </p:spTree>
    <p:extLst>
      <p:ext uri="{BB962C8B-B14F-4D97-AF65-F5344CB8AC3E}">
        <p14:creationId xmlns:p14="http://schemas.microsoft.com/office/powerpoint/2010/main" val="24870633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15E47B0-D28A-4C58-BD6D-AD50C228933A}" type="datetimeFigureOut">
              <a:rPr lang="en-US" smtClean="0"/>
              <a:t>4/3/2021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B13945-30C1-49EE-88E9-CFD88B4B16BD}" type="slidenum">
              <a:rPr lang="en-US" smtClean="0"/>
              <a:t>‹#›</a:t>
            </a:fld>
            <a:endParaRPr lang="en-US"/>
          </a:p>
        </p:txBody>
      </p:sp>
    </p:spTree>
    <p:extLst>
      <p:ext uri="{BB962C8B-B14F-4D97-AF65-F5344CB8AC3E}">
        <p14:creationId xmlns:p14="http://schemas.microsoft.com/office/powerpoint/2010/main" val="1699721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15E47B0-D28A-4C58-BD6D-AD50C228933A}" type="datetimeFigureOut">
              <a:rPr lang="en-US" smtClean="0"/>
              <a:t>4/3/2021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B13945-30C1-49EE-88E9-CFD88B4B16BD}" type="slidenum">
              <a:rPr lang="en-US" smtClean="0"/>
              <a:t>‹#›</a:t>
            </a:fld>
            <a:endParaRPr lang="en-US"/>
          </a:p>
        </p:txBody>
      </p:sp>
    </p:spTree>
    <p:extLst>
      <p:ext uri="{BB962C8B-B14F-4D97-AF65-F5344CB8AC3E}">
        <p14:creationId xmlns:p14="http://schemas.microsoft.com/office/powerpoint/2010/main" val="460717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theme" Target="../theme/theme1.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15E47B0-D28A-4C58-BD6D-AD50C228933A}" type="datetimeFigureOut">
              <a:rPr lang="en-US" smtClean="0"/>
              <a:t>4/3/2021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1B13945-30C1-49EE-88E9-CFD88B4B16BD}" type="slidenum">
              <a:rPr lang="en-US" smtClean="0"/>
              <a:t>‹#›</a:t>
            </a:fld>
            <a:endParaRPr lang="en-US"/>
          </a:p>
        </p:txBody>
      </p:sp>
    </p:spTree>
    <p:extLst>
      <p:ext uri="{BB962C8B-B14F-4D97-AF65-F5344CB8AC3E}">
        <p14:creationId xmlns:p14="http://schemas.microsoft.com/office/powerpoint/2010/main" val="30761777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 /><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 /><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 /><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00BA61-44AB-4AF1-8E2A-C8CF828DFC75}"/>
              </a:ext>
            </a:extLst>
          </p:cNvPr>
          <p:cNvSpPr>
            <a:spLocks noGrp="1"/>
          </p:cNvSpPr>
          <p:nvPr>
            <p:ph type="ctrTitle"/>
          </p:nvPr>
        </p:nvSpPr>
        <p:spPr/>
        <p:txBody>
          <a:bodyPr/>
          <a:lstStyle/>
          <a:p>
            <a:r>
              <a:rPr lang="en-US" dirty="0"/>
              <a:t>Early Childhood</a:t>
            </a:r>
          </a:p>
        </p:txBody>
      </p:sp>
      <p:sp>
        <p:nvSpPr>
          <p:cNvPr id="3" name="Subtitle 2">
            <a:extLst>
              <a:ext uri="{FF2B5EF4-FFF2-40B4-BE49-F238E27FC236}">
                <a16:creationId xmlns:a16="http://schemas.microsoft.com/office/drawing/2014/main" id="{1C1DE46C-38FD-4E30-B24D-AF66AFD6B270}"/>
              </a:ext>
            </a:extLst>
          </p:cNvPr>
          <p:cNvSpPr>
            <a:spLocks noGrp="1"/>
          </p:cNvSpPr>
          <p:nvPr>
            <p:ph type="subTitle" idx="1"/>
          </p:nvPr>
        </p:nvSpPr>
        <p:spPr/>
        <p:txBody>
          <a:bodyPr/>
          <a:lstStyle/>
          <a:p>
            <a:r>
              <a:rPr lang="en-US">
                <a:solidFill>
                  <a:srgbClr val="000000"/>
                </a:solidFill>
                <a:latin typeface="arial" panose="020B0604020202020204" pitchFamily="34" charset="0"/>
              </a:rPr>
              <a:t>B</a:t>
            </a:r>
            <a:r>
              <a:rPr lang="en-US" b="0" i="0">
                <a:solidFill>
                  <a:srgbClr val="000000"/>
                </a:solidFill>
                <a:effectLst/>
                <a:latin typeface="arial" panose="020B0604020202020204" pitchFamily="34" charset="0"/>
              </a:rPr>
              <a:t>enefits </a:t>
            </a:r>
            <a:r>
              <a:rPr lang="en-US" b="0" i="0" dirty="0">
                <a:solidFill>
                  <a:srgbClr val="000000"/>
                </a:solidFill>
                <a:effectLst/>
                <a:latin typeface="arial" panose="020B0604020202020204" pitchFamily="34" charset="0"/>
              </a:rPr>
              <a:t>of observation, documentation, and effective assessment strategies in young children's development. </a:t>
            </a:r>
            <a:endParaRPr lang="en-US" dirty="0"/>
          </a:p>
        </p:txBody>
      </p:sp>
    </p:spTree>
    <p:extLst>
      <p:ext uri="{BB962C8B-B14F-4D97-AF65-F5344CB8AC3E}">
        <p14:creationId xmlns:p14="http://schemas.microsoft.com/office/powerpoint/2010/main" val="24480679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E000E9-56FE-428A-9561-C665255BD7E7}"/>
              </a:ext>
            </a:extLst>
          </p:cNvPr>
          <p:cNvSpPr>
            <a:spLocks noGrp="1"/>
          </p:cNvSpPr>
          <p:nvPr>
            <p:ph type="title"/>
          </p:nvPr>
        </p:nvSpPr>
        <p:spPr/>
        <p:txBody>
          <a:bodyPr/>
          <a:lstStyle/>
          <a:p>
            <a:r>
              <a:rPr lang="en-US" dirty="0"/>
              <a:t>Trends and Issues </a:t>
            </a:r>
          </a:p>
        </p:txBody>
      </p:sp>
      <p:sp>
        <p:nvSpPr>
          <p:cNvPr id="3" name="Content Placeholder 2">
            <a:extLst>
              <a:ext uri="{FF2B5EF4-FFF2-40B4-BE49-F238E27FC236}">
                <a16:creationId xmlns:a16="http://schemas.microsoft.com/office/drawing/2014/main" id="{FD12D579-B334-4EF3-8B2D-F9AF54D332A8}"/>
              </a:ext>
            </a:extLst>
          </p:cNvPr>
          <p:cNvSpPr>
            <a:spLocks noGrp="1"/>
          </p:cNvSpPr>
          <p:nvPr>
            <p:ph idx="1"/>
          </p:nvPr>
        </p:nvSpPr>
        <p:spPr/>
        <p:txBody>
          <a:bodyPr/>
          <a:lstStyle/>
          <a:p>
            <a:r>
              <a:rPr lang="en-US" b="0" i="0" dirty="0">
                <a:solidFill>
                  <a:srgbClr val="000000"/>
                </a:solidFill>
                <a:effectLst/>
                <a:latin typeface="Times New Roman" panose="02020603050405020304" pitchFamily="18" charset="0"/>
              </a:rPr>
              <a:t>The trends in the evaluation of early childhood education involves using process based evaluation, goals based and even outcome based. This involves setting goals to be accomplished by the child.</a:t>
            </a:r>
          </a:p>
          <a:p>
            <a:r>
              <a:rPr lang="en-US" b="0" i="0" dirty="0">
                <a:solidFill>
                  <a:srgbClr val="000000"/>
                </a:solidFill>
                <a:effectLst/>
                <a:latin typeface="Times New Roman" panose="02020603050405020304" pitchFamily="18" charset="0"/>
              </a:rPr>
              <a:t> Once the outcomes have been established, it is easy to improve the learning process of the child hence improving their competence in the classroom. </a:t>
            </a:r>
          </a:p>
          <a:p>
            <a:r>
              <a:rPr lang="en-US" b="0" i="0" dirty="0">
                <a:solidFill>
                  <a:srgbClr val="000000"/>
                </a:solidFill>
                <a:effectLst/>
                <a:latin typeface="Times New Roman" panose="02020603050405020304" pitchFamily="18" charset="0"/>
              </a:rPr>
              <a:t>This knowledge helps the child to accomplish their set objectives hence improving the child’s accomplishments</a:t>
            </a:r>
            <a:endParaRPr lang="en-US" dirty="0"/>
          </a:p>
        </p:txBody>
      </p:sp>
    </p:spTree>
    <p:extLst>
      <p:ext uri="{BB962C8B-B14F-4D97-AF65-F5344CB8AC3E}">
        <p14:creationId xmlns:p14="http://schemas.microsoft.com/office/powerpoint/2010/main" val="1935570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8B67ED-F46D-4514-88AF-19F1B20E606C}"/>
              </a:ext>
            </a:extLst>
          </p:cNvPr>
          <p:cNvSpPr>
            <a:spLocks noGrp="1"/>
          </p:cNvSpPr>
          <p:nvPr>
            <p:ph type="title"/>
          </p:nvPr>
        </p:nvSpPr>
        <p:spPr/>
        <p:txBody>
          <a:bodyPr/>
          <a:lstStyle/>
          <a:p>
            <a:r>
              <a:rPr lang="en-US" dirty="0"/>
              <a:t>Early childhood observation</a:t>
            </a:r>
          </a:p>
        </p:txBody>
      </p:sp>
      <p:sp>
        <p:nvSpPr>
          <p:cNvPr id="3" name="Content Placeholder 2">
            <a:extLst>
              <a:ext uri="{FF2B5EF4-FFF2-40B4-BE49-F238E27FC236}">
                <a16:creationId xmlns:a16="http://schemas.microsoft.com/office/drawing/2014/main" id="{9DB204A9-13A6-4FEC-B29C-28F7E3A14AFE}"/>
              </a:ext>
            </a:extLst>
          </p:cNvPr>
          <p:cNvSpPr>
            <a:spLocks noGrp="1"/>
          </p:cNvSpPr>
          <p:nvPr>
            <p:ph idx="1"/>
          </p:nvPr>
        </p:nvSpPr>
        <p:spPr/>
        <p:txBody>
          <a:bodyPr>
            <a:normAutofit/>
          </a:bodyPr>
          <a:lstStyle/>
          <a:p>
            <a:r>
              <a:rPr lang="en-US" b="0" i="0" dirty="0">
                <a:solidFill>
                  <a:srgbClr val="000000"/>
                </a:solidFill>
                <a:effectLst/>
                <a:latin typeface="Times New Roman" panose="02020603050405020304" pitchFamily="18" charset="0"/>
              </a:rPr>
              <a:t>The evaluation of early childhood has changed over time</a:t>
            </a:r>
          </a:p>
          <a:p>
            <a:r>
              <a:rPr lang="en-US" b="0" i="0" dirty="0">
                <a:solidFill>
                  <a:srgbClr val="000000"/>
                </a:solidFill>
                <a:effectLst/>
                <a:latin typeface="Times New Roman" panose="02020603050405020304" pitchFamily="18" charset="0"/>
              </a:rPr>
              <a:t> Due to the change of the competency based curriculum, the observation and documentation of the child’s work and performance evaluation have changed.</a:t>
            </a:r>
          </a:p>
          <a:p>
            <a:r>
              <a:rPr lang="en-US" b="0" i="0" dirty="0">
                <a:solidFill>
                  <a:srgbClr val="000000"/>
                </a:solidFill>
                <a:effectLst/>
                <a:latin typeface="Times New Roman" panose="02020603050405020304" pitchFamily="18" charset="0"/>
              </a:rPr>
              <a:t> Currently, child’s evaluation often entails the reflection and recording of child’s work over time. </a:t>
            </a:r>
            <a:endParaRPr lang="en-US" dirty="0"/>
          </a:p>
        </p:txBody>
      </p:sp>
    </p:spTree>
    <p:extLst>
      <p:ext uri="{BB962C8B-B14F-4D97-AF65-F5344CB8AC3E}">
        <p14:creationId xmlns:p14="http://schemas.microsoft.com/office/powerpoint/2010/main" val="39364690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A3023-3C04-4968-BE06-C14C3334FBDA}"/>
              </a:ext>
            </a:extLst>
          </p:cNvPr>
          <p:cNvSpPr>
            <a:spLocks noGrp="1"/>
          </p:cNvSpPr>
          <p:nvPr>
            <p:ph type="title"/>
          </p:nvPr>
        </p:nvSpPr>
        <p:spPr/>
        <p:txBody>
          <a:bodyPr/>
          <a:lstStyle/>
          <a:p>
            <a:r>
              <a:rPr lang="en-US" dirty="0"/>
              <a:t>Children with special needs and disabilities </a:t>
            </a:r>
          </a:p>
        </p:txBody>
      </p:sp>
      <p:sp>
        <p:nvSpPr>
          <p:cNvPr id="3" name="Content Placeholder 2">
            <a:extLst>
              <a:ext uri="{FF2B5EF4-FFF2-40B4-BE49-F238E27FC236}">
                <a16:creationId xmlns:a16="http://schemas.microsoft.com/office/drawing/2014/main" id="{2384084E-46F0-402E-B754-FE953C5B10CB}"/>
              </a:ext>
            </a:extLst>
          </p:cNvPr>
          <p:cNvSpPr>
            <a:spLocks noGrp="1"/>
          </p:cNvSpPr>
          <p:nvPr>
            <p:ph idx="1"/>
          </p:nvPr>
        </p:nvSpPr>
        <p:spPr/>
        <p:txBody>
          <a:bodyPr/>
          <a:lstStyle/>
          <a:p>
            <a:r>
              <a:rPr lang="en-US" dirty="0"/>
              <a:t>Setting up classes of children with special needs and disabilities can be achieved through the following:</a:t>
            </a:r>
          </a:p>
          <a:p>
            <a:pPr>
              <a:buFont typeface="Wingdings" panose="05000000000000000000" pitchFamily="2" charset="2"/>
              <a:buChar char="§"/>
            </a:pPr>
            <a:r>
              <a:rPr lang="en-US" dirty="0"/>
              <a:t>Construct learning centers</a:t>
            </a:r>
          </a:p>
          <a:p>
            <a:pPr>
              <a:buFont typeface="Wingdings" panose="05000000000000000000" pitchFamily="2" charset="2"/>
              <a:buChar char="§"/>
            </a:pPr>
            <a:r>
              <a:rPr lang="en-US" dirty="0"/>
              <a:t>Create independent work stations</a:t>
            </a:r>
          </a:p>
          <a:p>
            <a:pPr>
              <a:buFont typeface="Wingdings" panose="05000000000000000000" pitchFamily="2" charset="2"/>
              <a:buChar char="§"/>
            </a:pPr>
            <a:r>
              <a:rPr lang="en-US" dirty="0"/>
              <a:t>Create working stations for every child</a:t>
            </a:r>
          </a:p>
        </p:txBody>
      </p:sp>
    </p:spTree>
    <p:extLst>
      <p:ext uri="{BB962C8B-B14F-4D97-AF65-F5344CB8AC3E}">
        <p14:creationId xmlns:p14="http://schemas.microsoft.com/office/powerpoint/2010/main" val="40575944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358ED-2B46-440E-AA3E-C2446F2AFE38}"/>
              </a:ext>
            </a:extLst>
          </p:cNvPr>
          <p:cNvSpPr>
            <a:spLocks noGrp="1"/>
          </p:cNvSpPr>
          <p:nvPr>
            <p:ph type="title"/>
          </p:nvPr>
        </p:nvSpPr>
        <p:spPr/>
        <p:txBody>
          <a:bodyPr/>
          <a:lstStyle/>
          <a:p>
            <a:r>
              <a:rPr lang="en-US" dirty="0"/>
              <a:t>Ethical considerations</a:t>
            </a:r>
          </a:p>
        </p:txBody>
      </p:sp>
      <p:sp>
        <p:nvSpPr>
          <p:cNvPr id="3" name="Content Placeholder 2">
            <a:extLst>
              <a:ext uri="{FF2B5EF4-FFF2-40B4-BE49-F238E27FC236}">
                <a16:creationId xmlns:a16="http://schemas.microsoft.com/office/drawing/2014/main" id="{4DD50233-D22B-46BC-B92C-84E6F6F0BCC3}"/>
              </a:ext>
            </a:extLst>
          </p:cNvPr>
          <p:cNvSpPr>
            <a:spLocks noGrp="1"/>
          </p:cNvSpPr>
          <p:nvPr>
            <p:ph idx="1"/>
          </p:nvPr>
        </p:nvSpPr>
        <p:spPr/>
        <p:txBody>
          <a:bodyPr/>
          <a:lstStyle/>
          <a:p>
            <a:r>
              <a:rPr lang="en-US" b="0" i="0" dirty="0">
                <a:solidFill>
                  <a:srgbClr val="000000"/>
                </a:solidFill>
                <a:effectLst/>
                <a:latin typeface="Times New Roman" panose="02020603050405020304" pitchFamily="18" charset="0"/>
              </a:rPr>
              <a:t>The basic principle in early hood child education should always be based on the commitment to enhance ethical values in the development of the child.</a:t>
            </a:r>
          </a:p>
          <a:p>
            <a:r>
              <a:rPr lang="en-US" b="0" i="0" dirty="0">
                <a:solidFill>
                  <a:srgbClr val="000000"/>
                </a:solidFill>
                <a:effectLst/>
                <a:latin typeface="Times New Roman" panose="02020603050405020304" pitchFamily="18" charset="0"/>
              </a:rPr>
              <a:t>The trends in the evaluation of early childhood education involves using process based evaluation, goals based and even outcome based.</a:t>
            </a:r>
          </a:p>
          <a:p>
            <a:r>
              <a:rPr lang="en-US" b="0" i="0" dirty="0">
                <a:solidFill>
                  <a:srgbClr val="000000"/>
                </a:solidFill>
                <a:effectLst/>
                <a:latin typeface="Times New Roman" panose="02020603050405020304" pitchFamily="18" charset="0"/>
              </a:rPr>
              <a:t>s knowledge helps the child to accomplish their set objectives hence improving the child’s accomplishments</a:t>
            </a:r>
            <a:endParaRPr lang="en-US" dirty="0"/>
          </a:p>
        </p:txBody>
      </p:sp>
    </p:spTree>
    <p:extLst>
      <p:ext uri="{BB962C8B-B14F-4D97-AF65-F5344CB8AC3E}">
        <p14:creationId xmlns:p14="http://schemas.microsoft.com/office/powerpoint/2010/main" val="5887516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5647DC-E34F-4D5C-99EB-3D7CDA541C3F}"/>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4D694A60-FEDD-4A1C-AE98-8976B51607F1}"/>
              </a:ext>
            </a:extLst>
          </p:cNvPr>
          <p:cNvSpPr>
            <a:spLocks noGrp="1"/>
          </p:cNvSpPr>
          <p:nvPr>
            <p:ph idx="1"/>
          </p:nvPr>
        </p:nvSpPr>
        <p:spPr/>
        <p:txBody>
          <a:bodyPr/>
          <a:lstStyle/>
          <a:p>
            <a:r>
              <a:rPr lang="en-US" b="0" i="0" dirty="0">
                <a:solidFill>
                  <a:srgbClr val="000000"/>
                </a:solidFill>
                <a:effectLst/>
                <a:latin typeface="Times New Roman" panose="02020603050405020304" pitchFamily="18" charset="0"/>
              </a:rPr>
              <a:t>To sum it up, the evaluation of children aged between ages of 3 to 5 years has transformed over the years. </a:t>
            </a:r>
          </a:p>
          <a:p>
            <a:r>
              <a:rPr lang="en-US" b="0" i="0" dirty="0">
                <a:solidFill>
                  <a:srgbClr val="000000"/>
                </a:solidFill>
                <a:effectLst/>
                <a:latin typeface="Times New Roman" panose="02020603050405020304" pitchFamily="18" charset="0"/>
              </a:rPr>
              <a:t>Several assessment tools have been developed to help provide sufficient evaluation processes that help in the identification of core competencies among children. </a:t>
            </a:r>
          </a:p>
          <a:p>
            <a:r>
              <a:rPr lang="en-US" b="0" i="0" dirty="0">
                <a:solidFill>
                  <a:srgbClr val="000000"/>
                </a:solidFill>
                <a:effectLst/>
                <a:latin typeface="Times New Roman" panose="02020603050405020304" pitchFamily="18" charset="0"/>
              </a:rPr>
              <a:t>The use of needs based evaluation and goal oriented assessments have always helped to transform how children are evaluated. </a:t>
            </a:r>
            <a:endParaRPr lang="en-US" dirty="0"/>
          </a:p>
        </p:txBody>
      </p:sp>
    </p:spTree>
    <p:extLst>
      <p:ext uri="{BB962C8B-B14F-4D97-AF65-F5344CB8AC3E}">
        <p14:creationId xmlns:p14="http://schemas.microsoft.com/office/powerpoint/2010/main" val="2887136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6D44A-4023-4A01-BE06-4B65B5D3D428}"/>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CCA05734-5444-46E2-BE03-CF9EE0D41954}"/>
              </a:ext>
            </a:extLst>
          </p:cNvPr>
          <p:cNvSpPr>
            <a:spLocks noGrp="1"/>
          </p:cNvSpPr>
          <p:nvPr>
            <p:ph idx="1"/>
          </p:nvPr>
        </p:nvSpPr>
        <p:spPr/>
        <p:txBody>
          <a:bodyPr>
            <a:normAutofit fontScale="92500" lnSpcReduction="20000"/>
          </a:bodyPr>
          <a:lstStyle/>
          <a:p>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Donovan, S., &amp; Burns, M. S. (2011). </a:t>
            </a:r>
            <a:r>
              <a:rPr lang="en-US" sz="2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Eager to learn: Educating our preschoolers</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Washington, DC: National Academy Press.</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Snow, C. E. &amp; Van, H. S. (2018). </a:t>
            </a:r>
            <a:r>
              <a:rPr lang="en-US" sz="2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Early childhood assessment: Why, what, and how</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Washington, D.C: National Academies Press.</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Wright, R. J. (2011). </a:t>
            </a:r>
            <a:r>
              <a:rPr lang="en-US" sz="2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Multifaceted assessment for early childhood education</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London: Sage.</a:t>
            </a:r>
            <a:endParaRPr lang="en-US" sz="2400" dirty="0">
              <a:latin typeface="Times New Roman" panose="02020603050405020304" pitchFamily="18" charset="0"/>
              <a:ea typeface="Times New Roman" panose="02020603050405020304" pitchFamily="18" charset="0"/>
              <a:cs typeface="Times New Roman" panose="02020603050405020304" pitchFamily="18" charset="0"/>
            </a:endParaRPr>
          </a:p>
          <a:p>
            <a:r>
              <a:rPr lang="en-US" sz="2400" b="0" i="0" dirty="0">
                <a:solidFill>
                  <a:srgbClr val="000000"/>
                </a:solidFill>
                <a:effectLst/>
                <a:latin typeface="Times New Roman" panose="02020603050405020304" pitchFamily="18" charset="0"/>
                <a:cs typeface="Times New Roman" panose="02020603050405020304" pitchFamily="18" charset="0"/>
              </a:rPr>
              <a:t>Angelika, H. &amp; Amy, M. et al. (2017). Targeting parenting in early childhood: A public health approach to improve outcomes for children living in poverty. Child Development, Vol 88(2), Mar-Apr, 2017. pp. 388-397.</a:t>
            </a:r>
          </a:p>
          <a:p>
            <a:pPr marL="0" indent="0">
              <a:buNone/>
            </a:pPr>
            <a:br>
              <a:rPr lang="en-US"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47782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1797E-2324-4808-B1E4-E99ACDCCDC28}"/>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19CC901D-A5BE-42D7-BDAF-3EF033E430CF}"/>
              </a:ext>
            </a:extLst>
          </p:cNvPr>
          <p:cNvSpPr>
            <a:spLocks noGrp="1"/>
          </p:cNvSpPr>
          <p:nvPr>
            <p:ph idx="1"/>
          </p:nvPr>
        </p:nvSpPr>
        <p:spPr/>
        <p:txBody>
          <a:bodyPr/>
          <a:lstStyle/>
          <a:p>
            <a:r>
              <a:rPr lang="en-US" dirty="0"/>
              <a:t>Early childhood is important as it shapes the emotional, social and educational development of a child</a:t>
            </a:r>
          </a:p>
          <a:p>
            <a:r>
              <a:rPr lang="en-US" dirty="0"/>
              <a:t>Observation of a child at early stages helps to identify the special needs that a child has developed.</a:t>
            </a:r>
          </a:p>
          <a:p>
            <a:r>
              <a:rPr lang="en-US" dirty="0"/>
              <a:t>Better understanding of a child is  achieved through observation of the child at early stages</a:t>
            </a:r>
          </a:p>
          <a:p>
            <a:r>
              <a:rPr lang="en-US" dirty="0"/>
              <a:t>The cognitive development of a child such as the learning, thinking and development are learned at these formative years.</a:t>
            </a:r>
          </a:p>
        </p:txBody>
      </p:sp>
    </p:spTree>
    <p:extLst>
      <p:ext uri="{BB962C8B-B14F-4D97-AF65-F5344CB8AC3E}">
        <p14:creationId xmlns:p14="http://schemas.microsoft.com/office/powerpoint/2010/main" val="27291105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C73A9C-2DCE-4134-AAAB-1C9208A99728}"/>
              </a:ext>
            </a:extLst>
          </p:cNvPr>
          <p:cNvSpPr>
            <a:spLocks noGrp="1"/>
          </p:cNvSpPr>
          <p:nvPr>
            <p:ph type="title"/>
          </p:nvPr>
        </p:nvSpPr>
        <p:spPr/>
        <p:txBody>
          <a:bodyPr/>
          <a:lstStyle/>
          <a:p>
            <a:r>
              <a:rPr lang="en-US" dirty="0"/>
              <a:t>Benefits of Documentation</a:t>
            </a:r>
          </a:p>
        </p:txBody>
      </p:sp>
      <p:sp>
        <p:nvSpPr>
          <p:cNvPr id="3" name="Content Placeholder 2">
            <a:extLst>
              <a:ext uri="{FF2B5EF4-FFF2-40B4-BE49-F238E27FC236}">
                <a16:creationId xmlns:a16="http://schemas.microsoft.com/office/drawing/2014/main" id="{23916F57-D7EE-4830-A5DF-F4DC19054278}"/>
              </a:ext>
            </a:extLst>
          </p:cNvPr>
          <p:cNvSpPr>
            <a:spLocks noGrp="1"/>
          </p:cNvSpPr>
          <p:nvPr>
            <p:ph idx="1"/>
          </p:nvPr>
        </p:nvSpPr>
        <p:spPr/>
        <p:txBody>
          <a:bodyPr/>
          <a:lstStyle/>
          <a:p>
            <a:r>
              <a:rPr lang="en-US" dirty="0"/>
              <a:t>The observer of the child is able to keep progress of the child’s development.</a:t>
            </a:r>
          </a:p>
          <a:p>
            <a:r>
              <a:rPr lang="en-US" dirty="0"/>
              <a:t>Any special needs from the child are learned and observed in the early stages.</a:t>
            </a:r>
          </a:p>
          <a:p>
            <a:r>
              <a:rPr lang="en-US" dirty="0"/>
              <a:t>The learned skills are documented early in advance hence guiding the child to improve their learning processes and outcomes. </a:t>
            </a:r>
          </a:p>
          <a:p>
            <a:r>
              <a:rPr lang="en-US" dirty="0"/>
              <a:t>The language and literacy development from the child is improved early in advance which is essential for improved learning processes.</a:t>
            </a:r>
          </a:p>
        </p:txBody>
      </p:sp>
    </p:spTree>
    <p:extLst>
      <p:ext uri="{BB962C8B-B14F-4D97-AF65-F5344CB8AC3E}">
        <p14:creationId xmlns:p14="http://schemas.microsoft.com/office/powerpoint/2010/main" val="13077221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94DC1D-2619-48CD-B0E7-45009475D35D}"/>
              </a:ext>
            </a:extLst>
          </p:cNvPr>
          <p:cNvSpPr>
            <a:spLocks noGrp="1"/>
          </p:cNvSpPr>
          <p:nvPr>
            <p:ph type="title"/>
          </p:nvPr>
        </p:nvSpPr>
        <p:spPr/>
        <p:txBody>
          <a:bodyPr/>
          <a:lstStyle/>
          <a:p>
            <a:r>
              <a:rPr lang="en-US" dirty="0"/>
              <a:t>What educators track</a:t>
            </a:r>
          </a:p>
        </p:txBody>
      </p:sp>
      <p:sp>
        <p:nvSpPr>
          <p:cNvPr id="3" name="Content Placeholder 2">
            <a:extLst>
              <a:ext uri="{FF2B5EF4-FFF2-40B4-BE49-F238E27FC236}">
                <a16:creationId xmlns:a16="http://schemas.microsoft.com/office/drawing/2014/main" id="{88E2CA5C-429D-4686-A752-4EE923F3A692}"/>
              </a:ext>
            </a:extLst>
          </p:cNvPr>
          <p:cNvSpPr>
            <a:spLocks noGrp="1"/>
          </p:cNvSpPr>
          <p:nvPr>
            <p:ph idx="1"/>
          </p:nvPr>
        </p:nvSpPr>
        <p:spPr/>
        <p:txBody>
          <a:bodyPr/>
          <a:lstStyle/>
          <a:p>
            <a:r>
              <a:rPr lang="en-US" dirty="0"/>
              <a:t>Cognitive development</a:t>
            </a:r>
          </a:p>
          <a:p>
            <a:r>
              <a:rPr lang="en-US" dirty="0"/>
              <a:t>Social development</a:t>
            </a:r>
          </a:p>
          <a:p>
            <a:r>
              <a:rPr lang="en-US" dirty="0"/>
              <a:t>Emotional development </a:t>
            </a:r>
          </a:p>
          <a:p>
            <a:r>
              <a:rPr lang="en-US" dirty="0"/>
              <a:t>Literacy and language development.</a:t>
            </a:r>
          </a:p>
        </p:txBody>
      </p:sp>
    </p:spTree>
    <p:extLst>
      <p:ext uri="{BB962C8B-B14F-4D97-AF65-F5344CB8AC3E}">
        <p14:creationId xmlns:p14="http://schemas.microsoft.com/office/powerpoint/2010/main" val="38798604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DEBCEA-DB92-4C7B-917D-12AE6A8D2AB4}"/>
              </a:ext>
            </a:extLst>
          </p:cNvPr>
          <p:cNvSpPr>
            <a:spLocks noGrp="1"/>
          </p:cNvSpPr>
          <p:nvPr>
            <p:ph type="title"/>
          </p:nvPr>
        </p:nvSpPr>
        <p:spPr/>
        <p:txBody>
          <a:bodyPr/>
          <a:lstStyle/>
          <a:p>
            <a:r>
              <a:rPr lang="en-US" dirty="0"/>
              <a:t>Effective Assessment Strategies for young children</a:t>
            </a:r>
          </a:p>
        </p:txBody>
      </p:sp>
      <p:sp>
        <p:nvSpPr>
          <p:cNvPr id="3" name="Content Placeholder 2">
            <a:extLst>
              <a:ext uri="{FF2B5EF4-FFF2-40B4-BE49-F238E27FC236}">
                <a16:creationId xmlns:a16="http://schemas.microsoft.com/office/drawing/2014/main" id="{4144310C-1484-41AA-AEFB-DDD54764B741}"/>
              </a:ext>
            </a:extLst>
          </p:cNvPr>
          <p:cNvSpPr>
            <a:spLocks noGrp="1"/>
          </p:cNvSpPr>
          <p:nvPr>
            <p:ph idx="1"/>
          </p:nvPr>
        </p:nvSpPr>
        <p:spPr/>
        <p:txBody>
          <a:bodyPr/>
          <a:lstStyle/>
          <a:p>
            <a:r>
              <a:rPr lang="en-US" dirty="0"/>
              <a:t>Asking open ended questions</a:t>
            </a:r>
          </a:p>
          <a:p>
            <a:r>
              <a:rPr lang="en-US" dirty="0"/>
              <a:t>Ask students to reflect learning</a:t>
            </a:r>
          </a:p>
          <a:p>
            <a:r>
              <a:rPr lang="en-US" dirty="0"/>
              <a:t>Use quizzes </a:t>
            </a:r>
          </a:p>
          <a:p>
            <a:r>
              <a:rPr lang="en-US" dirty="0"/>
              <a:t>Use observations</a:t>
            </a:r>
          </a:p>
        </p:txBody>
      </p:sp>
    </p:spTree>
    <p:extLst>
      <p:ext uri="{BB962C8B-B14F-4D97-AF65-F5344CB8AC3E}">
        <p14:creationId xmlns:p14="http://schemas.microsoft.com/office/powerpoint/2010/main" val="14995394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Observation and Tests </a:t>
            </a:r>
          </a:p>
        </p:txBody>
      </p:sp>
      <p:sp>
        <p:nvSpPr>
          <p:cNvPr id="3" name="Content Placeholder 2"/>
          <p:cNvSpPr>
            <a:spLocks noGrp="1"/>
          </p:cNvSpPr>
          <p:nvPr>
            <p:ph idx="1"/>
          </p:nvPr>
        </p:nvSpPr>
        <p:spPr/>
        <p:txBody>
          <a:bodyPr/>
          <a:lstStyle/>
          <a:p>
            <a:r>
              <a:rPr lang="en-US" dirty="0"/>
              <a:t>Formal tests </a:t>
            </a:r>
          </a:p>
          <a:p>
            <a:r>
              <a:rPr lang="en-US" dirty="0"/>
              <a:t>Informal tests </a:t>
            </a:r>
          </a:p>
          <a:p>
            <a:r>
              <a:rPr lang="en-US" dirty="0"/>
              <a:t>Standardized Tests </a:t>
            </a:r>
          </a:p>
          <a:p>
            <a:r>
              <a:rPr lang="en-US" dirty="0"/>
              <a:t>Direct Observation </a:t>
            </a:r>
          </a:p>
          <a:p>
            <a:r>
              <a:rPr lang="en-US" dirty="0"/>
              <a:t>Authentic Tests </a:t>
            </a:r>
          </a:p>
        </p:txBody>
      </p:sp>
    </p:spTree>
    <p:extLst>
      <p:ext uri="{BB962C8B-B14F-4D97-AF65-F5344CB8AC3E}">
        <p14:creationId xmlns:p14="http://schemas.microsoft.com/office/powerpoint/2010/main" val="18815573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C2DB2-6C39-4AF0-A95A-33F8D05E3D25}"/>
              </a:ext>
            </a:extLst>
          </p:cNvPr>
          <p:cNvSpPr>
            <a:spLocks noGrp="1"/>
          </p:cNvSpPr>
          <p:nvPr>
            <p:ph type="title"/>
          </p:nvPr>
        </p:nvSpPr>
        <p:spPr/>
        <p:txBody>
          <a:bodyPr/>
          <a:lstStyle/>
          <a:p>
            <a:r>
              <a:rPr lang="en-US" dirty="0"/>
              <a:t>Early childhood observation </a:t>
            </a:r>
          </a:p>
        </p:txBody>
      </p:sp>
      <p:sp>
        <p:nvSpPr>
          <p:cNvPr id="3" name="Content Placeholder 2">
            <a:extLst>
              <a:ext uri="{FF2B5EF4-FFF2-40B4-BE49-F238E27FC236}">
                <a16:creationId xmlns:a16="http://schemas.microsoft.com/office/drawing/2014/main" id="{19C2B0EC-E31D-4278-9B2C-BC41DFC88C40}"/>
              </a:ext>
            </a:extLst>
          </p:cNvPr>
          <p:cNvSpPr>
            <a:spLocks noGrp="1"/>
          </p:cNvSpPr>
          <p:nvPr>
            <p:ph idx="1"/>
          </p:nvPr>
        </p:nvSpPr>
        <p:spPr/>
        <p:txBody>
          <a:bodyPr/>
          <a:lstStyle/>
          <a:p>
            <a:r>
              <a:rPr lang="en-US" dirty="0"/>
              <a:t>Helps to provide sufficient understanding of the child’s behavior</a:t>
            </a:r>
          </a:p>
          <a:p>
            <a:r>
              <a:rPr lang="en-US" dirty="0"/>
              <a:t>Helps to identify the special needs of  child</a:t>
            </a:r>
          </a:p>
          <a:p>
            <a:r>
              <a:rPr lang="en-US" dirty="0"/>
              <a:t>Skills of a child can be better documented through observation</a:t>
            </a:r>
          </a:p>
          <a:p>
            <a:r>
              <a:rPr lang="en-US" dirty="0"/>
              <a:t>The sense of knowledge, skills and learning from the child is improved</a:t>
            </a:r>
          </a:p>
        </p:txBody>
      </p:sp>
    </p:spTree>
    <p:extLst>
      <p:ext uri="{BB962C8B-B14F-4D97-AF65-F5344CB8AC3E}">
        <p14:creationId xmlns:p14="http://schemas.microsoft.com/office/powerpoint/2010/main" val="10838552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Standardized Testing Pros and Cons </a:t>
            </a:r>
          </a:p>
        </p:txBody>
      </p:sp>
      <p:sp>
        <p:nvSpPr>
          <p:cNvPr id="3" name="Content Placeholder 2"/>
          <p:cNvSpPr>
            <a:spLocks noGrp="1"/>
          </p:cNvSpPr>
          <p:nvPr>
            <p:ph idx="1"/>
          </p:nvPr>
        </p:nvSpPr>
        <p:spPr/>
        <p:txBody>
          <a:bodyPr/>
          <a:lstStyle/>
          <a:p>
            <a:r>
              <a:rPr lang="en-US" dirty="0"/>
              <a:t>Standardized testing is aimed at examining the competence among teachers, students and ensures accountability within the society.</a:t>
            </a:r>
          </a:p>
          <a:p>
            <a:r>
              <a:rPr lang="en-US" dirty="0"/>
              <a:t>Standardized testing helps to provide comparisons of performance between different students in schools.</a:t>
            </a:r>
          </a:p>
          <a:p>
            <a:r>
              <a:rPr lang="en-US" dirty="0"/>
              <a:t>Standardized testing helps to provide a good reflection of the students ability in the classroom. </a:t>
            </a:r>
          </a:p>
          <a:p>
            <a:r>
              <a:rPr lang="en-US" dirty="0"/>
              <a:t>One of the disadvantages of standardized testing is that it promises results that do not often happen.</a:t>
            </a:r>
          </a:p>
          <a:p>
            <a:r>
              <a:rPr lang="en-US" dirty="0"/>
              <a:t>Standardized testing has also been said to be expensive to implement.</a:t>
            </a:r>
          </a:p>
          <a:p>
            <a:endParaRPr lang="en-US" dirty="0"/>
          </a:p>
        </p:txBody>
      </p:sp>
    </p:spTree>
    <p:extLst>
      <p:ext uri="{BB962C8B-B14F-4D97-AF65-F5344CB8AC3E}">
        <p14:creationId xmlns:p14="http://schemas.microsoft.com/office/powerpoint/2010/main" val="26826706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Formal verses Information Tests </a:t>
            </a:r>
          </a:p>
        </p:txBody>
      </p:sp>
      <p:sp>
        <p:nvSpPr>
          <p:cNvPr id="3" name="Content Placeholder 2"/>
          <p:cNvSpPr>
            <a:spLocks noGrp="1"/>
          </p:cNvSpPr>
          <p:nvPr>
            <p:ph idx="1"/>
          </p:nvPr>
        </p:nvSpPr>
        <p:spPr/>
        <p:txBody>
          <a:bodyPr/>
          <a:lstStyle/>
          <a:p>
            <a:r>
              <a:rPr lang="en-US" dirty="0"/>
              <a:t>The formal tests are data based and systemic testing that helps to provide measure of the child's progress and what they have learned over time.</a:t>
            </a:r>
          </a:p>
          <a:p>
            <a:r>
              <a:rPr lang="en-US" dirty="0"/>
              <a:t>Informal testing is a form of standardized testing that is spontaneously incorporated to measure the progress and development of the students ability with time. </a:t>
            </a:r>
          </a:p>
          <a:p>
            <a:r>
              <a:rPr lang="en-US" dirty="0"/>
              <a:t>Formal assessments, data is used to provide measures of conclusions of a test while informal assessments data is not used. </a:t>
            </a:r>
          </a:p>
          <a:p>
            <a:r>
              <a:rPr lang="en-US" dirty="0"/>
              <a:t>Formal assessments have an advantage in providing the ability of progress of a student that can be tracked down over time while informal assessments cannot be tracked down easily. </a:t>
            </a:r>
          </a:p>
        </p:txBody>
      </p:sp>
    </p:spTree>
    <p:extLst>
      <p:ext uri="{BB962C8B-B14F-4D97-AF65-F5344CB8AC3E}">
        <p14:creationId xmlns:p14="http://schemas.microsoft.com/office/powerpoint/2010/main" val="303317064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470</TotalTime>
  <Words>2318</Words>
  <Application>Microsoft Office PowerPoint</Application>
  <PresentationFormat>Widescreen</PresentationFormat>
  <Paragraphs>103</Paragraphs>
  <Slides>15</Slides>
  <Notes>13</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Facet</vt:lpstr>
      <vt:lpstr>Early Childhood</vt:lpstr>
      <vt:lpstr>Introduction</vt:lpstr>
      <vt:lpstr>Benefits of Documentation</vt:lpstr>
      <vt:lpstr>What educators track</vt:lpstr>
      <vt:lpstr>Effective Assessment Strategies for young children</vt:lpstr>
      <vt:lpstr>Types of Observation and Tests </vt:lpstr>
      <vt:lpstr>Early childhood observation </vt:lpstr>
      <vt:lpstr>Standardized Testing Pros and Cons </vt:lpstr>
      <vt:lpstr>Formal verses Information Tests </vt:lpstr>
      <vt:lpstr>Trends and Issues </vt:lpstr>
      <vt:lpstr>Early childhood observation</vt:lpstr>
      <vt:lpstr>Children with special needs and disabilities </vt:lpstr>
      <vt:lpstr>Ethical considerations</vt:lpstr>
      <vt:lpstr>Conclusion</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Unknown User</cp:lastModifiedBy>
  <cp:revision>24</cp:revision>
  <dcterms:created xsi:type="dcterms:W3CDTF">2021-03-31T20:22:44Z</dcterms:created>
  <dcterms:modified xsi:type="dcterms:W3CDTF">2021-04-03T01:23:00Z</dcterms:modified>
</cp:coreProperties>
</file>